
<file path=[Content_Types].xml><?xml version="1.0" encoding="utf-8"?>
<Types xmlns="http://schemas.openxmlformats.org/package/2006/content-types">
  <Override PartName="/ppt/slideLayouts/slideLayout67.xml" ContentType="application/vnd.openxmlformats-officedocument.presentationml.slideLayout+xml"/>
  <Override PartName="/ppt/slides/slide18.xml" ContentType="application/vnd.openxmlformats-officedocument.presentationml.slide+xml"/>
  <Override PartName="/ppt/slides/slide28.xml" ContentType="application/vnd.openxmlformats-officedocument.presentationml.slide+xml"/>
  <Override PartName="/ppt/slides/slide9.xml" ContentType="application/vnd.openxmlformats-officedocument.presentationml.slide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theme/theme1.xml" ContentType="application/vnd.openxmlformats-officedocument.theme+xml"/>
  <Override PartName="/ppt/notesSlides/notesSlide2.xml" ContentType="application/vnd.openxmlformats-officedocument.presentationml.notesSlide+xml"/>
  <Override PartName="/ppt/slideLayouts/slideLayout2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7.xml" ContentType="application/vnd.openxmlformats-officedocument.theme+xml"/>
  <Default Extension="jpeg" ContentType="image/jpeg"/>
  <Override PartName="/ppt/notesSlides/notesSlide11.xml" ContentType="application/vnd.openxmlformats-officedocument.presentationml.notesSlide+xml"/>
  <Override PartName="/ppt/slideLayouts/slideLayout63.xml" ContentType="application/vnd.openxmlformats-officedocument.presentationml.slideLayout+xml"/>
  <Override PartName="/ppt/theme/theme12.xml" ContentType="application/vnd.openxmlformats-officedocument.theme+xml"/>
  <Override PartName="/ppt/slideLayouts/slideLayout72.xml" ContentType="application/vnd.openxmlformats-officedocument.presentationml.slideLayout+xml"/>
  <Override PartName="/ppt/slides/slide13.xml" ContentType="application/vnd.openxmlformats-officedocument.presentationml.slide+xml"/>
  <Override PartName="/ppt/slides/slide23.xml" ContentType="application/vnd.openxmlformats-officedocument.presentationml.slide+xml"/>
  <Override PartName="/ppt/slideLayouts/slideLayout49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68.xml" ContentType="application/vnd.openxmlformats-officedocument.presentationml.slideLayout+xml"/>
  <Override PartName="/ppt/slides/slide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29.xml" ContentType="application/vnd.openxmlformats-officedocument.presentationml.slide+xml"/>
  <Override PartName="/ppt/slideMasters/slideMaster8.xml" ContentType="application/vnd.openxmlformats-officedocument.presentationml.slideMaster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slideLayouts/slideLayout25.xml" ContentType="application/vnd.openxmlformats-officedocument.presentationml.slideLayout+xml"/>
  <Default Extension="emf" ContentType="image/x-emf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8.xml" ContentType="application/vnd.openxmlformats-officedocument.theme+xml"/>
  <Override PartName="/ppt/notesSlides/notesSlide8.xml" ContentType="application/vnd.openxmlformats-officedocument.presentationml.notesSlide+xml"/>
  <Override PartName="/ppt/slideLayouts/slideLayout64.xml" ContentType="application/vnd.openxmlformats-officedocument.presentationml.slideLayout+xml"/>
  <Override PartName="/ppt/slides/slide14.xml" ContentType="application/vnd.openxmlformats-officedocument.presentationml.slide+xml"/>
  <Override PartName="/ppt/theme/theme13.xml" ContentType="application/vnd.openxmlformats-officedocument.them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slideMasters/slideMaster14.xml" ContentType="application/vnd.openxmlformats-officedocument.presentationml.slideMaster+xml"/>
  <Override PartName="/ppt/slides/slide5.xml" ContentType="application/vnd.openxmlformats-officedocument.presentationml.slide+xml"/>
  <Default Extension="xml" ContentType="application/xml"/>
  <Override PartName="/ppt/slideLayouts/slideLayout6.xml" ContentType="application/vnd.openxmlformats-officedocument.presentationml.slideLayout+xml"/>
  <Override PartName="/ppt/slideMasters/slideMaster3.xml" ContentType="application/vnd.openxmlformats-officedocument.presentationml.slideMaster+xml"/>
  <Override PartName="/ppt/tableStyles.xml" ContentType="application/vnd.openxmlformats-officedocument.presentationml.tableStyles+xml"/>
  <Override PartName="/ppt/slideLayouts/slideLayout6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app.xml" ContentType="application/vnd.openxmlformats-officedocument.extended-properties+xml"/>
  <Override PartName="/ppt/slideLayouts/slideLayout30.xml" ContentType="application/vnd.openxmlformats-officedocument.presentationml.slideLayout+xml"/>
  <Override PartName="/ppt/slideMasters/slideMaster9.xml" ContentType="application/vnd.openxmlformats-officedocument.presentationml.slideMaster+xml"/>
  <Override PartName="/docProps/core.xml" ContentType="application/vnd.openxmlformats-package.core-properties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notesSlides/notesSlide4.xml" ContentType="application/vnd.openxmlformats-officedocument.presentationml.notesSlide+xml"/>
  <Override PartName="/ppt/slideLayouts/slideLayout2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9.xml" ContentType="application/vnd.openxmlformats-officedocument.theme+xml"/>
  <Override PartName="/ppt/notesSlides/notesSlide9.xml" ContentType="application/vnd.openxmlformats-officedocument.presentationml.notesSlide+xml"/>
  <Override PartName="/ppt/slides/slide15.xml" ContentType="application/vnd.openxmlformats-officedocument.presentationml.slide+xml"/>
  <Override PartName="/ppt/theme/theme14.xml" ContentType="application/vnd.openxmlformats-officedocument.theme+xml"/>
  <Override PartName="/ppt/slides/slide25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27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37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46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Layouts/slideLayout5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s/slide16.xml" ContentType="application/vnd.openxmlformats-officedocument.presentationml.slide+xml"/>
  <Override PartName="/ppt/theme/theme15.xml" ContentType="application/vnd.openxmlformats-officedocument.theme+xml"/>
  <Override PartName="/ppt/viewProps.xml" ContentType="application/vnd.openxmlformats-officedocument.presentationml.viewProps+xml"/>
  <Default Extension="rels" ContentType="application/vnd.openxmlformats-package.relationships+xml"/>
  <Override PartName="/ppt/slides/slide26.xml" ContentType="application/vnd.openxmlformats-officedocument.presentationml.slide+xml"/>
  <Override PartName="/ppt/slides/slide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13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Default Extension="tiff" ContentType="image/tiff"/>
  <Override PartName="/ppt/slideLayouts/slideLayout51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notesSlides/notesSlide6.xml" ContentType="application/vnd.openxmlformats-officedocument.presentationml.notesSlide+xml"/>
  <Override PartName="/ppt/slideLayouts/slideLayout2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s/slide11.xml" ContentType="application/vnd.openxmlformats-officedocument.presentationml.slide+xml"/>
  <Override PartName="/ppt/theme/theme10.xml" ContentType="application/vnd.openxmlformats-officedocument.theme+xml"/>
  <Override PartName="/ppt/slideLayouts/slideLayout38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Layouts/slideLayout70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47.xml" ContentType="application/vnd.openxmlformats-officedocument.presentationml.slideLayout+xml"/>
  <Override PartName="/ppt/slides/slide30.xml" ContentType="application/vnd.openxmlformats-officedocument.presentationml.slide+xml"/>
  <Override PartName="/ppt/slideMasters/slideMaster11.xml" ContentType="application/vnd.openxmlformats-officedocument.presentationml.slideMaster+xml"/>
  <Override PartName="/ppt/slideLayouts/slideLayout5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66.xml" ContentType="application/vnd.openxmlformats-officedocument.presentationml.slideLayout+xml"/>
  <Override PartName="/ppt/theme/theme16.xml" ContentType="application/vnd.openxmlformats-officedocument.theme+xml"/>
  <Override PartName="/ppt/slides/slide17.xml" ContentType="application/vnd.openxmlformats-officedocument.presentationml.slide+xml"/>
  <Override PartName="/ppt/slides/slide27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2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notesSlides/notesSlide7.xml" ContentType="application/vnd.openxmlformats-officedocument.presentationml.notesSlide+xml"/>
  <Override PartName="/ppt/slideLayouts/slideLayout2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71.xml" ContentType="application/vnd.openxmlformats-officedocument.presentationml.slideLayout+xml"/>
  <Override PartName="/ppt/theme/theme11.xml" ContentType="application/vnd.openxmlformats-officedocument.theme+xml"/>
  <Override PartName="/ppt/slideLayouts/slideLayout39.xml" ContentType="application/vnd.openxmlformats-officedocument.presentationml.slideLayout+xml"/>
  <Override PartName="/ppt/slides/slide22.xml" ContentType="application/vnd.openxmlformats-officedocument.presentationml.slide+xml"/>
  <Override PartName="/ppt/slideLayouts/slideLayout48.xml" ContentType="application/vnd.openxmlformats-officedocument.presentationml.slideLayout+xml"/>
  <Override PartName="/ppt/slideMasters/slideMaster12.xml" ContentType="application/vnd.openxmlformats-officedocument.presentationml.slideMaster+xml"/>
  <Override PartName="/ppt/slides/slide3.xml" ContentType="application/vnd.openxmlformats-officedocument.presentationml.slide+xml"/>
  <Override PartName="/ppt/slideLayouts/slideLayout5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  <p:sldMasterId id="2147483677" r:id="rId2"/>
    <p:sldMasterId id="2147483679" r:id="rId3"/>
    <p:sldMasterId id="2147483681" r:id="rId4"/>
    <p:sldMasterId id="2147483683" r:id="rId5"/>
    <p:sldMasterId id="2147483689" r:id="rId6"/>
    <p:sldMasterId id="2147483706" r:id="rId7"/>
    <p:sldMasterId id="2147483708" r:id="rId8"/>
    <p:sldMasterId id="2147483710" r:id="rId9"/>
    <p:sldMasterId id="2147483712" r:id="rId10"/>
    <p:sldMasterId id="2147483718" r:id="rId11"/>
    <p:sldMasterId id="2147483735" r:id="rId12"/>
    <p:sldMasterId id="2147483737" r:id="rId13"/>
    <p:sldMasterId id="2147483739" r:id="rId14"/>
    <p:sldMasterId id="2147483741" r:id="rId15"/>
  </p:sldMasterIdLst>
  <p:notesMasterIdLst>
    <p:notesMasterId r:id="rId46"/>
  </p:notesMasterIdLst>
  <p:sldIdLst>
    <p:sldId id="293" r:id="rId16"/>
    <p:sldId id="294" r:id="rId17"/>
    <p:sldId id="288" r:id="rId18"/>
    <p:sldId id="283" r:id="rId19"/>
    <p:sldId id="287" r:id="rId20"/>
    <p:sldId id="284" r:id="rId21"/>
    <p:sldId id="260" r:id="rId22"/>
    <p:sldId id="264" r:id="rId23"/>
    <p:sldId id="295" r:id="rId24"/>
    <p:sldId id="257" r:id="rId25"/>
    <p:sldId id="289" r:id="rId26"/>
    <p:sldId id="286" r:id="rId27"/>
    <p:sldId id="281" r:id="rId28"/>
    <p:sldId id="290" r:id="rId29"/>
    <p:sldId id="269" r:id="rId30"/>
    <p:sldId id="270" r:id="rId31"/>
    <p:sldId id="271" r:id="rId32"/>
    <p:sldId id="272" r:id="rId33"/>
    <p:sldId id="276" r:id="rId34"/>
    <p:sldId id="273" r:id="rId35"/>
    <p:sldId id="291" r:id="rId36"/>
    <p:sldId id="275" r:id="rId37"/>
    <p:sldId id="277" r:id="rId38"/>
    <p:sldId id="296" r:id="rId39"/>
    <p:sldId id="265" r:id="rId40"/>
    <p:sldId id="263" r:id="rId41"/>
    <p:sldId id="261" r:id="rId42"/>
    <p:sldId id="262" r:id="rId43"/>
    <p:sldId id="266" r:id="rId44"/>
    <p:sldId id="282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2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Difficult to see the picture</a:t>
            </a:r>
            <a:r>
              <a:rPr lang="en-US" baseline="0" dirty="0" smtClean="0"/>
              <a:t> in the lower half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</a:t>
            </a:r>
            <a:r>
              <a:rPr lang="en-US" smtClean="0"/>
              <a:t>to use 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will be very hard to read!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Color coding is a bit misleading. D</a:t>
            </a:r>
            <a:r>
              <a:rPr lang="en-US" baseline="0" dirty="0" smtClean="0"/>
              <a:t>oes purple (right sight, lower level) </a:t>
            </a:r>
            <a:r>
              <a:rPr lang="en-US" dirty="0" smtClean="0"/>
              <a:t> represent</a:t>
            </a:r>
            <a:r>
              <a:rPr lang="en-US" baseline="0" dirty="0" smtClean="0"/>
              <a:t> analysis? If so, be sure to say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point 4 an impact? Is it not a challenge? I don’t know how we can claim point 5?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slide.</a:t>
            </a:r>
            <a:r>
              <a:rPr lang="en-US" baseline="0" dirty="0" smtClean="0"/>
              <a:t> Modified title a bit..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</a:t>
            </a:r>
            <a:r>
              <a:rPr lang="en-US" smtClean="0"/>
              <a:t>to use 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0371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1496703"/>
            <a:ext cx="8923005" cy="1537850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3200" dirty="0" smtClean="0">
                <a:latin typeface="Arial Black"/>
                <a:cs typeface="Arial Black"/>
              </a:rPr>
              <a:t>DARE-NGS: Towards Extensible and Scalable NGS Analytics on the TeraGrid/XD</a:t>
            </a:r>
            <a:endParaRPr lang="en-US" sz="32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66026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03718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theme" Target="../theme/theme10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4.xml"/><Relationship Id="rId16" Type="http://schemas.openxmlformats.org/officeDocument/2006/relationships/theme" Target="../theme/theme11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9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9.xml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theme" Target="../theme/theme12.xml"/><Relationship Id="rId3" Type="http://schemas.openxmlformats.org/officeDocument/2006/relationships/image" Target="../media/image2.jpeg"/></Relationships>
</file>

<file path=ppt/slideMasters/_rels/slideMaster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theme" Target="../theme/theme13.xml"/><Relationship Id="rId3" Type="http://schemas.openxmlformats.org/officeDocument/2006/relationships/image" Target="../media/image3.png"/></Relationships>
</file>

<file path=ppt/slideMasters/_rels/slideMaster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6" Type="http://schemas.openxmlformats.org/officeDocument/2006/relationships/theme" Target="../theme/theme1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2.xml"/><Relationship Id="rId3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theme" Target="../theme/theme3.xml"/><Relationship Id="rId3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theme" Target="../theme/theme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41.xml"/><Relationship Id="rId17" Type="http://schemas.openxmlformats.org/officeDocument/2006/relationships/theme" Target="../theme/theme6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theme" Target="../theme/theme7.xml"/><Relationship Id="rId3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theme" Target="../theme/theme8.xml"/><Relationship Id="rId3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47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hyperlink" Target="http://dare.cct.lsu.edu/dare-rfold" TargetMode="External"/><Relationship Id="rId5" Type="http://schemas.openxmlformats.org/officeDocument/2006/relationships/hyperlink" Target="http://dare.cct.lsu.edu/dare-dock" TargetMode="External"/><Relationship Id="rId6" Type="http://schemas.openxmlformats.org/officeDocument/2006/relationships/hyperlink" Target="http://dare.cct.lsu.edu/dare-hthp" TargetMode="External"/><Relationship Id="rId7" Type="http://schemas.openxmlformats.org/officeDocument/2006/relationships/hyperlink" Target="http://dare.cct.lsu.edu/dare-ngs" TargetMode="External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Joohyun Kim, </a:t>
            </a:r>
            <a:r>
              <a:rPr lang="en-US" dirty="0" err="1"/>
              <a:t>Sharath</a:t>
            </a:r>
            <a:r>
              <a:rPr lang="en-US" dirty="0"/>
              <a:t> </a:t>
            </a:r>
            <a:r>
              <a:rPr lang="en-US" dirty="0" err="1"/>
              <a:t>Maddineni</a:t>
            </a:r>
            <a:r>
              <a:rPr lang="en-US" dirty="0"/>
              <a:t>, </a:t>
            </a:r>
            <a:r>
              <a:rPr lang="en-US" dirty="0" err="1"/>
              <a:t>Shantenu</a:t>
            </a:r>
            <a:r>
              <a:rPr lang="en-US" dirty="0"/>
              <a:t> </a:t>
            </a:r>
            <a:r>
              <a:rPr lang="en-US" dirty="0" err="1"/>
              <a:t>Jha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Center for Computation and Technology (CCT)</a:t>
            </a:r>
            <a:br>
              <a:rPr lang="en-US" b="1" dirty="0"/>
            </a:br>
            <a:r>
              <a:rPr lang="en-US" b="1" dirty="0"/>
              <a:t>Louisiana State University</a:t>
            </a:r>
            <a:br>
              <a:rPr lang="en-US" b="1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5510" y="6282902"/>
            <a:ext cx="472733" cy="463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023" y="6271762"/>
            <a:ext cx="463656" cy="46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71" y="6306665"/>
            <a:ext cx="1079685" cy="421752"/>
          </a:xfrm>
          <a:prstGeom prst="rect">
            <a:avLst/>
          </a:prstGeom>
        </p:spPr>
      </p:pic>
      <p:pic>
        <p:nvPicPr>
          <p:cNvPr id="6" name="Picture 5" descr="cc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7184044" y="156633"/>
            <a:ext cx="1841270" cy="1193651"/>
          </a:xfrm>
          <a:prstGeom prst="rect">
            <a:avLst/>
          </a:prstGeom>
        </p:spPr>
      </p:pic>
      <p:pic>
        <p:nvPicPr>
          <p:cNvPr id="7" name="Picture 6" descr="ProcessHorizont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24367" y="283396"/>
            <a:ext cx="2061634" cy="8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1406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sciences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High-throughput DNA sequencing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Data-intensive computation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Driving paradigm shift in computational biology touting the importance of distributed parallel execution </a:t>
            </a:r>
            <a:endParaRPr lang="en-US"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4172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776941" y="31675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1123574" y="317052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1485148" y="317351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1831781" y="319144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2178414" y="319443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624541" y="33199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1004044" y="3343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398489" y="33468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1760063" y="331695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2133590" y="3346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478117" y="348129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839691" y="3496253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1234136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/>
          <p:cNvSpPr/>
          <p:nvPr/>
        </p:nvSpPr>
        <p:spPr>
          <a:xfrm>
            <a:off x="1595710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1996134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3185457" y="2029018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30707" y="1954313"/>
            <a:ext cx="5571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NGS Data of a genome sequence (e.g. chromosome)</a:t>
            </a:r>
            <a:endParaRPr lang="en-US" sz="16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81208" y="2390629"/>
            <a:ext cx="2029003" cy="639488"/>
            <a:chOff x="630517" y="3319930"/>
            <a:chExt cx="2029003" cy="639488"/>
          </a:xfrm>
        </p:grpSpPr>
        <p:sp>
          <p:nvSpPr>
            <p:cNvPr id="25" name="Cube 24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6636" y="3836953"/>
            <a:ext cx="2029003" cy="639488"/>
            <a:chOff x="630517" y="3319930"/>
            <a:chExt cx="2029003" cy="639488"/>
          </a:xfrm>
        </p:grpSpPr>
        <p:sp>
          <p:nvSpPr>
            <p:cNvPr id="42" name="Cube 41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621152" y="2843831"/>
            <a:ext cx="6609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Chromosomes  : Genomic Structure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sets of </a:t>
            </a:r>
            <a:r>
              <a:rPr lang="en-US" sz="1600" dirty="0" err="1" smtClean="0"/>
              <a:t>transcriptomes</a:t>
            </a:r>
            <a:r>
              <a:rPr lang="en-US" sz="1600" dirty="0" smtClean="0"/>
              <a:t> : Gene Expression/Regulation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individuals</a:t>
            </a:r>
            <a:r>
              <a:rPr lang="en-US" sz="1600" dirty="0"/>
              <a:t> </a:t>
            </a:r>
            <a:r>
              <a:rPr lang="en-US" sz="1600" dirty="0" smtClean="0"/>
              <a:t>(or strains) : Genome Variation/Association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species : Comparative Genomics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And so on (e.g. search public databases with BLAST)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821766" y="5677647"/>
            <a:ext cx="1743621" cy="298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39691" y="5065059"/>
            <a:ext cx="953244" cy="64247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72563" y="4751294"/>
            <a:ext cx="7469" cy="9412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932488" y="4785700"/>
            <a:ext cx="6116378" cy="156966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The First Citizen In the World of </a:t>
            </a:r>
          </a:p>
          <a:p>
            <a:pPr algn="ctr"/>
            <a:r>
              <a:rPr lang="en-US" sz="3200" dirty="0" smtClean="0"/>
              <a:t>Task Level Concurrency</a:t>
            </a:r>
          </a:p>
          <a:p>
            <a:pPr algn="ctr"/>
            <a:r>
              <a:rPr lang="en-US" sz="3200" dirty="0"/>
              <a:t>a</a:t>
            </a:r>
            <a:r>
              <a:rPr lang="en-US" sz="3200" dirty="0" smtClean="0"/>
              <a:t>nd Distributed Data</a:t>
            </a:r>
            <a:endParaRPr lang="en-US" sz="32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Computing: Solution or Another </a:t>
            </a:r>
            <a:r>
              <a:rPr lang="en-US" dirty="0" smtClean="0"/>
              <a:t>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3747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33608670"/>
              </p:ext>
            </p:extLst>
          </p:nvPr>
        </p:nvGraphicFramePr>
        <p:xfrm>
          <a:off x="194458" y="2403156"/>
          <a:ext cx="5042843" cy="240362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856931"/>
                <a:gridCol w="938223"/>
                <a:gridCol w="770682"/>
                <a:gridCol w="725498"/>
                <a:gridCol w="725498"/>
                <a:gridCol w="1026011"/>
              </a:tblGrid>
              <a:tr h="97106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Compute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tasks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Task Concurrency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Workstation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≈18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DARE-NGS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6.5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3.4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1.95</a:t>
                      </a:r>
                      <a:r>
                        <a:rPr lang="en-US" sz="1400" baseline="0" dirty="0" smtClean="0"/>
                        <a:t> h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291761" y="1875799"/>
            <a:ext cx="27705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Scale-out Performance 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29657611"/>
              </p:ext>
            </p:extLst>
          </p:nvPr>
        </p:nvGraphicFramePr>
        <p:xfrm>
          <a:off x="5512260" y="2403156"/>
          <a:ext cx="3631740" cy="161787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Case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HPC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2.66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2.11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4458" y="5222094"/>
            <a:ext cx="3666111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(NOTE)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NGS reads (12 G) alignment with BFAST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Human genome (HG18) as a reference genome</a:t>
            </a:r>
            <a:endParaRPr lang="en-US" dirty="0"/>
          </a:p>
        </p:txBody>
      </p:sp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28175" y="4261522"/>
            <a:ext cx="11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Another 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987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1" grpId="1" animBg="1"/>
      <p:bldP spid="23" grpId="0" animBg="1"/>
      <p:bldP spid="23" grpId="1" animBg="1"/>
      <p:bldP spid="25" grpId="0" animBg="1"/>
      <p:bldP spid="27" grpId="0" animBg="1"/>
      <p:bldP spid="28" grpId="0" animBg="1"/>
      <p:bldP spid="29" grpId="0" animBg="1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 : Solution or Another 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457200" y="1924152"/>
            <a:ext cx="8122888" cy="4666980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rgbClr val="FF0000"/>
              </a:buClr>
              <a:buNone/>
            </a:pPr>
            <a:r>
              <a:rPr lang="en-US" sz="2000" b="1" u="sng" dirty="0" smtClean="0">
                <a:solidFill>
                  <a:srgbClr val="FF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Requirement for a solution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resources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</a:t>
            </a: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Scale-Out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concurrently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Infrastructure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err="1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000" i="1" dirty="0">
                <a:latin typeface="Arial" charset="0"/>
                <a:ea typeface="ヒラギノ角ゴ ProN W3" charset="0"/>
                <a:cs typeface="ヒラギノ角ゴ ProN W3" charset="0"/>
              </a:rPr>
              <a:t>easily</a:t>
            </a:r>
            <a:r>
              <a:rPr lang="en-US" sz="2000" i="1" dirty="0" smtClean="0">
                <a:latin typeface="Arial" charset="0"/>
                <a:ea typeface="ヒラギノ角ゴ ProN W3" charset="0"/>
                <a:cs typeface="ヒラギノ角ゴ ProN W3" charset="0"/>
              </a:rPr>
              <a:t>…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1667532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mp:transition xmlns:mp="http://schemas.microsoft.com/office/mac/powerpoint/2008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357997" y="1939562"/>
            <a:ext cx="5787870" cy="478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4010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DARE Framework: Built upon SAGA-BigJob</a:t>
            </a: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300755" y="2607732"/>
            <a:ext cx="8155867" cy="3955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Motivated to develop a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programmatic approach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building blocks to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8037" y="1961590"/>
            <a:ext cx="674703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in a Nutshell  : </a:t>
            </a:r>
            <a:r>
              <a:rPr lang="en-US" sz="2800" dirty="0" err="1" smtClean="0"/>
              <a:t>saga.cct.lsu.edu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00586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 t="1896" b="1896"/>
          <a:stretch>
            <a:fillRect/>
          </a:stretch>
        </p:blipFill>
        <p:spPr>
          <a:xfrm>
            <a:off x="1017535" y="2559717"/>
            <a:ext cx="6805666" cy="3706612"/>
          </a:xfrm>
        </p:spPr>
      </p:pic>
      <p:sp>
        <p:nvSpPr>
          <p:cNvPr id="5" name="TextBox 4"/>
          <p:cNvSpPr txBox="1"/>
          <p:nvPr/>
        </p:nvSpPr>
        <p:spPr>
          <a:xfrm>
            <a:off x="578653" y="1919239"/>
            <a:ext cx="348534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682044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57200" y="2533927"/>
            <a:ext cx="8267701" cy="396847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Horizontal </a:t>
            </a:r>
            <a:r>
              <a:rPr lang="en-US" sz="2400" dirty="0"/>
              <a:t>Extensibility – API </a:t>
            </a:r>
            <a:r>
              <a:rPr lang="en-US" sz="2400" dirty="0" smtClean="0"/>
              <a:t>Package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F</a:t>
            </a: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ile 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management, job management, remote procedure calls, replica management, data </a:t>
            </a: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streaming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Steering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, information services, checkpoint…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Vertical </a:t>
            </a:r>
            <a:r>
              <a:rPr lang="en-US" sz="2400" dirty="0"/>
              <a:t>Extensibility – Middleware </a:t>
            </a:r>
            <a:r>
              <a:rPr lang="en-US" sz="2400" dirty="0" smtClean="0"/>
              <a:t>Bindings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Different </a:t>
            </a:r>
            <a:r>
              <a:rPr lang="en-US" sz="1900" dirty="0">
                <a:solidFill>
                  <a:srgbClr val="558ED5"/>
                </a:solidFill>
              </a:rPr>
              <a:t>adaptors for different </a:t>
            </a:r>
            <a:r>
              <a:rPr lang="en-US" sz="1900" dirty="0" smtClean="0">
                <a:solidFill>
                  <a:srgbClr val="558ED5"/>
                </a:solidFill>
              </a:rPr>
              <a:t>middleware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Set </a:t>
            </a:r>
            <a:r>
              <a:rPr lang="en-US" sz="1900" dirty="0">
                <a:solidFill>
                  <a:srgbClr val="558ED5"/>
                </a:solidFill>
              </a:rPr>
              <a:t>of ‘local’ adaptors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/>
              <a:t>Extensibility for Optimization and </a:t>
            </a:r>
            <a:r>
              <a:rPr lang="en-US" sz="2400" dirty="0" smtClean="0"/>
              <a:t>Features</a:t>
            </a:r>
          </a:p>
          <a:p>
            <a:pPr marL="800100" lvl="2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dirty="0">
                <a:solidFill>
                  <a:srgbClr val="558ED5"/>
                </a:solidFill>
              </a:rPr>
              <a:t>Bulk optimization, modular </a:t>
            </a:r>
            <a:r>
              <a:rPr lang="en-US" dirty="0" smtClean="0">
                <a:solidFill>
                  <a:srgbClr val="558ED5"/>
                </a:solidFill>
              </a:rPr>
              <a:t>design</a:t>
            </a: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tabLst/>
              <a:defRPr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80048"/>
            <a:ext cx="33498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Extensibility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4756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 smtClean="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idx="1"/>
          </p:nvPr>
        </p:nvSpPr>
        <p:spPr>
          <a:xfrm>
            <a:off x="2" y="2438400"/>
            <a:ext cx="9143998" cy="3875088"/>
          </a:xfrm>
        </p:spPr>
        <p:txBody>
          <a:bodyPr>
            <a:normAutofit fontScale="25000" lnSpcReduction="20000"/>
          </a:bodyPr>
          <a:lstStyle/>
          <a:p>
            <a:pPr lvl="1" defTabSz="9144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7600" dirty="0" smtClean="0">
                <a:solidFill>
                  <a:schemeClr val="tx1"/>
                </a:solidFill>
              </a:rPr>
              <a:t>Job Adaptors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7200" dirty="0" smtClean="0">
                <a:solidFill>
                  <a:srgbClr val="2C9AE5"/>
                </a:solidFill>
              </a:rPr>
              <a:t>BES, UNICORE, Globus GRAM2, </a:t>
            </a:r>
            <a:r>
              <a:rPr lang="en-US" sz="7200" dirty="0" err="1" smtClean="0">
                <a:solidFill>
                  <a:srgbClr val="2C9AE5"/>
                </a:solidFill>
              </a:rPr>
              <a:t>gLite</a:t>
            </a:r>
            <a:endParaRPr lang="en-US" sz="7200" dirty="0" smtClean="0">
              <a:solidFill>
                <a:srgbClr val="2C9AE5"/>
              </a:solidFill>
            </a:endParaRP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8000" dirty="0" smtClean="0">
                <a:solidFill>
                  <a:srgbClr val="2C9AE5"/>
                </a:solidFill>
              </a:rPr>
              <a:t>Fork </a:t>
            </a:r>
            <a:r>
              <a:rPr lang="en-US" sz="8000" dirty="0">
                <a:solidFill>
                  <a:srgbClr val="2C9AE5"/>
                </a:solidFill>
              </a:rPr>
              <a:t>(</a:t>
            </a:r>
            <a:r>
              <a:rPr lang="en-US" sz="8000" dirty="0" err="1">
                <a:solidFill>
                  <a:srgbClr val="2C9AE5"/>
                </a:solidFill>
              </a:rPr>
              <a:t>localhost</a:t>
            </a:r>
            <a:r>
              <a:rPr lang="en-US" sz="8000" dirty="0">
                <a:solidFill>
                  <a:srgbClr val="2C9AE5"/>
                </a:solidFill>
              </a:rPr>
              <a:t>), SSH, Condor,</a:t>
            </a:r>
            <a:r>
              <a:rPr lang="en-US" sz="8000" dirty="0" smtClean="0">
                <a:solidFill>
                  <a:srgbClr val="2C9AE5"/>
                </a:solidFill>
              </a:rPr>
              <a:t> OMII </a:t>
            </a:r>
            <a:r>
              <a:rPr lang="en-US" sz="8000" dirty="0" err="1">
                <a:solidFill>
                  <a:srgbClr val="2C9AE5"/>
                </a:solidFill>
              </a:rPr>
              <a:t>GridSAM</a:t>
            </a:r>
            <a:r>
              <a:rPr lang="en-US" sz="8000" dirty="0">
                <a:solidFill>
                  <a:srgbClr val="2C9AE5"/>
                </a:solidFill>
              </a:rPr>
              <a:t>,</a:t>
            </a:r>
            <a:r>
              <a:rPr lang="en-US" sz="8000" dirty="0" smtClean="0">
                <a:solidFill>
                  <a:srgbClr val="2C9AE5"/>
                </a:solidFill>
              </a:rPr>
              <a:t> Amazon </a:t>
            </a:r>
            <a:r>
              <a:rPr lang="en-US" sz="8000" dirty="0">
                <a:solidFill>
                  <a:srgbClr val="2C9AE5"/>
                </a:solidFill>
              </a:rPr>
              <a:t>EC2, Platform </a:t>
            </a:r>
            <a:r>
              <a:rPr lang="en-US" sz="8000" dirty="0" smtClean="0">
                <a:solidFill>
                  <a:srgbClr val="2C9AE5"/>
                </a:solidFill>
              </a:rPr>
              <a:t>LSF</a:t>
            </a:r>
            <a:endParaRPr lang="en-US" sz="8000" dirty="0">
              <a:solidFill>
                <a:srgbClr val="2C9AE5"/>
              </a:solidFill>
            </a:endParaRP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File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Local </a:t>
            </a:r>
            <a:r>
              <a:rPr lang="en-US" sz="7600" dirty="0">
                <a:solidFill>
                  <a:srgbClr val="2C9AE5"/>
                </a:solidFill>
              </a:rPr>
              <a:t>FS, Globus </a:t>
            </a:r>
            <a:r>
              <a:rPr lang="en-US" sz="7600" dirty="0" err="1">
                <a:solidFill>
                  <a:srgbClr val="2C9AE5"/>
                </a:solidFill>
              </a:rPr>
              <a:t>GridFTP</a:t>
            </a:r>
            <a:r>
              <a:rPr lang="en-US" sz="7600" dirty="0">
                <a:solidFill>
                  <a:srgbClr val="2C9AE5"/>
                </a:solidFill>
              </a:rPr>
              <a:t>, </a:t>
            </a:r>
            <a:r>
              <a:rPr lang="en-US" sz="7600" dirty="0" err="1">
                <a:solidFill>
                  <a:srgbClr val="2C9AE5"/>
                </a:solidFill>
              </a:rPr>
              <a:t>Hadoop</a:t>
            </a:r>
            <a:r>
              <a:rPr lang="en-US" sz="7600" dirty="0">
                <a:solidFill>
                  <a:srgbClr val="2C9AE5"/>
                </a:solidFill>
              </a:rPr>
              <a:t> Distributed </a:t>
            </a:r>
            <a:r>
              <a:rPr lang="en-US" sz="7600" dirty="0" err="1">
                <a:solidFill>
                  <a:srgbClr val="2C9AE5"/>
                </a:solidFill>
              </a:rPr>
              <a:t>Filesystem</a:t>
            </a:r>
            <a:r>
              <a:rPr lang="en-US" sz="7600" dirty="0">
                <a:solidFill>
                  <a:srgbClr val="2C9AE5"/>
                </a:solidFill>
              </a:rPr>
              <a:t> (HDFS),</a:t>
            </a:r>
            <a:br>
              <a:rPr lang="en-US" sz="7600" dirty="0">
                <a:solidFill>
                  <a:srgbClr val="2C9AE5"/>
                </a:solidFill>
              </a:rPr>
            </a:br>
            <a:r>
              <a:rPr lang="en-US" sz="7600" dirty="0" err="1">
                <a:solidFill>
                  <a:srgbClr val="2C9AE5"/>
                </a:solidFill>
              </a:rPr>
              <a:t>CloudStore</a:t>
            </a:r>
            <a:r>
              <a:rPr lang="en-US" sz="7600" dirty="0">
                <a:solidFill>
                  <a:srgbClr val="2C9AE5"/>
                </a:solidFill>
              </a:rPr>
              <a:t> KFS, </a:t>
            </a:r>
            <a:r>
              <a:rPr lang="en-US" sz="7600" dirty="0" err="1">
                <a:solidFill>
                  <a:srgbClr val="2C9AE5"/>
                </a:solidFill>
              </a:rPr>
              <a:t>OpenCloud</a:t>
            </a:r>
            <a:r>
              <a:rPr lang="en-US" sz="7600" dirty="0">
                <a:solidFill>
                  <a:srgbClr val="2C9AE5"/>
                </a:solidFill>
              </a:rPr>
              <a:t> Sector-Sphere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Replica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err="1" smtClean="0">
                <a:solidFill>
                  <a:srgbClr val="2C9AE5"/>
                </a:solidFill>
              </a:rPr>
              <a:t>PostgreSQL</a:t>
            </a:r>
            <a:r>
              <a:rPr lang="en-US" sz="7600" dirty="0">
                <a:solidFill>
                  <a:srgbClr val="2C9AE5"/>
                </a:solidFill>
              </a:rPr>
              <a:t>/SQLite3, Globus RLS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Advert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err="1" smtClean="0">
                <a:solidFill>
                  <a:srgbClr val="2C9AE5"/>
                </a:solidFill>
              </a:rPr>
              <a:t>PostgreSQL</a:t>
            </a:r>
            <a:r>
              <a:rPr lang="en-US" sz="7600" dirty="0">
                <a:solidFill>
                  <a:srgbClr val="2C9AE5"/>
                </a:solidFill>
              </a:rPr>
              <a:t>/SQLite3, </a:t>
            </a:r>
            <a:r>
              <a:rPr lang="en-US" sz="7600" dirty="0" err="1">
                <a:solidFill>
                  <a:srgbClr val="2C9AE5"/>
                </a:solidFill>
              </a:rPr>
              <a:t>Hadoop</a:t>
            </a:r>
            <a:r>
              <a:rPr lang="en-US" sz="7600" dirty="0">
                <a:solidFill>
                  <a:srgbClr val="2C9AE5"/>
                </a:solidFill>
              </a:rPr>
              <a:t> H-Base, </a:t>
            </a:r>
            <a:r>
              <a:rPr lang="en-US" sz="7600" dirty="0" err="1">
                <a:solidFill>
                  <a:srgbClr val="2C9AE5"/>
                </a:solidFill>
              </a:rPr>
              <a:t>Hypertable</a:t>
            </a:r>
            <a:endParaRPr lang="en-US" sz="7600" dirty="0">
              <a:solidFill>
                <a:srgbClr val="2C9AE5"/>
              </a:solidFill>
            </a:endParaRP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Other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Default </a:t>
            </a:r>
            <a:r>
              <a:rPr lang="en-US" sz="7600" dirty="0">
                <a:solidFill>
                  <a:srgbClr val="2C9AE5"/>
                </a:solidFill>
              </a:rPr>
              <a:t>RPC / Stream / SD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8653" y="1915180"/>
            <a:ext cx="29942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Adaptors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8110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7641"/>
            <a:ext cx="8267701" cy="4853986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4500" dirty="0">
                <a:solidFill>
                  <a:srgbClr val="800000"/>
                </a:solidFill>
              </a:rPr>
              <a:t>Pilot-Jobs</a:t>
            </a:r>
            <a:r>
              <a:rPr lang="en-US" sz="4500" dirty="0"/>
              <a:t>: Decouple resource allocation from resource-workload binding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4500" dirty="0">
                <a:solidFill>
                  <a:srgbClr val="800000"/>
                </a:solidFill>
              </a:rPr>
              <a:t>Pilot-Jobs are/have been typically used for</a:t>
            </a:r>
            <a:r>
              <a:rPr lang="en-US" sz="45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Enhancing resource utilization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Lowering wait time for multiple jobs (better predictability)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Facilitate high-throughput simulations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Basis for Application-level Scheduling Resource binding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4500" dirty="0">
                <a:solidFill>
                  <a:srgbClr val="800000"/>
                </a:solidFill>
              </a:rPr>
              <a:t>Two unique aspects  </a:t>
            </a:r>
            <a:r>
              <a:rPr lang="en-US" sz="4500" dirty="0"/>
              <a:t>about the SAGA-based Pilot-Job: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Pilot-Jobs have not been used for Science Driven Objectives: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4000" dirty="0"/>
              <a:t>First demonstration of supporting multi-physics simulations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Infrastructure Independent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4000" dirty="0" err="1"/>
              <a:t>Falkon</a:t>
            </a:r>
            <a:r>
              <a:rPr lang="en-US" sz="4000" dirty="0"/>
              <a:t>, Condor Glide-in, Ganga-Diane (EGEE/EGI), DIRAC/WMS, </a:t>
            </a:r>
            <a:r>
              <a:rPr lang="en-US" sz="4000" dirty="0" smtClean="0"/>
              <a:t>PANDA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4000" dirty="0" smtClean="0"/>
              <a:t>Frameworks </a:t>
            </a:r>
            <a:r>
              <a:rPr lang="en-US" sz="4000" dirty="0"/>
              <a:t>based upon PJs (pull model) for specific PGI/back-</a:t>
            </a:r>
            <a:r>
              <a:rPr lang="en-US" sz="4000" dirty="0" smtClean="0"/>
              <a:t>end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4000" dirty="0" smtClean="0"/>
              <a:t>Do </a:t>
            </a:r>
            <a:r>
              <a:rPr lang="en-US" sz="4000" dirty="0"/>
              <a:t>not support MPI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4500" dirty="0">
                <a:solidFill>
                  <a:srgbClr val="800000"/>
                </a:solidFill>
              </a:rPr>
              <a:t>SAGA-based Pilot-Job form the basis</a:t>
            </a:r>
            <a:r>
              <a:rPr lang="en-US" sz="45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For autonomic scheduling and resource selection decisions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Advanced run-time frameworks for load-balancing and fault-tolerance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456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Introduction : </a:t>
            </a:r>
            <a:r>
              <a:rPr lang="en-US" sz="2800" b="1" dirty="0"/>
              <a:t>Next-Generation DNA Sequencing (NGS) and Its Impact on Life </a:t>
            </a:r>
            <a:r>
              <a:rPr lang="en-US" sz="2800" b="1" dirty="0" smtClean="0"/>
              <a:t>Sciences</a:t>
            </a:r>
          </a:p>
          <a:p>
            <a:r>
              <a:rPr lang="en-US" sz="2800" b="1" dirty="0" smtClean="0"/>
              <a:t>Background :  </a:t>
            </a:r>
            <a:r>
              <a:rPr lang="en-US" sz="2800" b="1" dirty="0"/>
              <a:t>DARE Framework: Built upon SAGA-</a:t>
            </a:r>
            <a:r>
              <a:rPr lang="en-US" sz="2800" b="1" dirty="0" smtClean="0"/>
              <a:t>BigJob</a:t>
            </a:r>
          </a:p>
          <a:p>
            <a:r>
              <a:rPr lang="en-US" sz="2800" b="1" dirty="0"/>
              <a:t>DARE-NGS : Mapping on Scalable Distributed HPC </a:t>
            </a:r>
            <a:r>
              <a:rPr lang="en-US" sz="2800" b="1" dirty="0" smtClean="0"/>
              <a:t>resources (ECMLS11 Workshop at HPDC11)</a:t>
            </a:r>
            <a:endParaRPr lang="en-US" sz="2800" b="1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0636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4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 t="5041" b="5041"/>
          <a:stretch>
            <a:fillRect/>
          </a:stretch>
        </p:blipFill>
        <p:spPr>
          <a:xfrm>
            <a:off x="1017534" y="2578619"/>
            <a:ext cx="7330599" cy="3992510"/>
          </a:xfrm>
        </p:spPr>
      </p:pic>
      <p:sp>
        <p:nvSpPr>
          <p:cNvPr id="5" name="TextBox 4"/>
          <p:cNvSpPr txBox="1"/>
          <p:nvPr/>
        </p:nvSpPr>
        <p:spPr>
          <a:xfrm>
            <a:off x="390458" y="1939126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SAGA (BigJob) : </a:t>
            </a:r>
            <a:r>
              <a:rPr lang="en-US" sz="2400" dirty="0"/>
              <a:t>Abstractions for Dynamic Execution 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62390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dirty="0"/>
              <a:t>DARE Framework: Built upon SAGA-BigJob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5" name="Content Placeholder 4" descr="distributed_pilot_job.png"/>
          <p:cNvPicPr>
            <a:picLocks noGrp="1" noChangeAspect="1"/>
          </p:cNvPicPr>
          <p:nvPr>
            <p:ph idx="1"/>
          </p:nvPr>
        </p:nvPicPr>
        <p:blipFill>
          <a:blip r:embed="rId3"/>
          <a:srcRect l="6241" r="6241"/>
          <a:stretch>
            <a:fillRect/>
          </a:stretch>
        </p:blipFill>
        <p:spPr>
          <a:xfrm>
            <a:off x="1356201" y="2467492"/>
            <a:ext cx="6974999" cy="3798837"/>
          </a:xfrm>
        </p:spPr>
      </p:pic>
      <p:sp>
        <p:nvSpPr>
          <p:cNvPr id="6" name="TextBox 5"/>
          <p:cNvSpPr txBox="1"/>
          <p:nvPr/>
        </p:nvSpPr>
        <p:spPr>
          <a:xfrm>
            <a:off x="356592" y="1989160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SAGA (BigJob) : Infrastructure Independent Pilot-Job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 l="-6494" r="-6494"/>
          <a:stretch>
            <a:fillRect/>
          </a:stretch>
        </p:blipFill>
        <p:spPr>
          <a:xfrm>
            <a:off x="457200" y="2771785"/>
            <a:ext cx="6699625" cy="3875078"/>
          </a:xfrm>
        </p:spPr>
      </p:pic>
      <p:sp>
        <p:nvSpPr>
          <p:cNvPr id="4" name="TextBox 3"/>
          <p:cNvSpPr txBox="1"/>
          <p:nvPr/>
        </p:nvSpPr>
        <p:spPr>
          <a:xfrm>
            <a:off x="324652" y="2002835"/>
            <a:ext cx="833516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(BigJob) :</a:t>
            </a:r>
            <a:r>
              <a:rPr lang="en-US" sz="2400" dirty="0" smtClean="0"/>
              <a:t> </a:t>
            </a:r>
            <a:r>
              <a:rPr lang="en-US" sz="2400" dirty="0"/>
              <a:t>Infrastructure Independent Pilot-</a:t>
            </a:r>
            <a:r>
              <a:rPr lang="en-US" sz="2400" dirty="0" smtClean="0"/>
              <a:t>Job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075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2032000"/>
            <a:ext cx="8458200" cy="452717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984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1845" y="2019991"/>
            <a:ext cx="5522485" cy="45679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48144" y="2398776"/>
            <a:ext cx="3595856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b="1" dirty="0" smtClean="0"/>
              <a:t>DARE-</a:t>
            </a:r>
            <a:r>
              <a:rPr lang="en-US" b="1" dirty="0" err="1" smtClean="0"/>
              <a:t>Rfold</a:t>
            </a:r>
            <a:r>
              <a:rPr lang="en-US" b="1" dirty="0" smtClean="0"/>
              <a:t> :  RNA structure</a:t>
            </a:r>
          </a:p>
          <a:p>
            <a:r>
              <a:rPr lang="en-US" sz="1600" dirty="0" smtClean="0">
                <a:hlinkClick r:id="rId4"/>
              </a:rPr>
              <a:t>http://dare.cct.lsu.edu/dare-rfold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b="1" dirty="0"/>
              <a:t>DARE</a:t>
            </a:r>
            <a:r>
              <a:rPr lang="en-US" b="1" dirty="0" smtClean="0"/>
              <a:t>-Dock </a:t>
            </a:r>
            <a:r>
              <a:rPr lang="en-US" b="1" dirty="0"/>
              <a:t>: </a:t>
            </a:r>
            <a:r>
              <a:rPr lang="en-US" b="1" dirty="0" smtClean="0"/>
              <a:t> Docking</a:t>
            </a:r>
          </a:p>
          <a:p>
            <a:r>
              <a:rPr lang="en-US" sz="1600" dirty="0" smtClean="0">
                <a:hlinkClick r:id="rId5"/>
              </a:rPr>
              <a:t>http</a:t>
            </a:r>
            <a:r>
              <a:rPr lang="en-US" sz="1600" dirty="0">
                <a:hlinkClick r:id="rId5"/>
              </a:rPr>
              <a:t>://dare.cct.lsu.edu/dare</a:t>
            </a:r>
            <a:r>
              <a:rPr lang="en-US" sz="1600" dirty="0" smtClean="0">
                <a:hlinkClick r:id="rId5"/>
              </a:rPr>
              <a:t>-dock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 </a:t>
            </a:r>
            <a:r>
              <a:rPr lang="en-US" b="1" dirty="0"/>
              <a:t>DARE</a:t>
            </a:r>
            <a:r>
              <a:rPr lang="en-US" b="1" dirty="0" smtClean="0"/>
              <a:t>-HTHP </a:t>
            </a:r>
            <a:r>
              <a:rPr lang="en-US" b="1" dirty="0"/>
              <a:t>: </a:t>
            </a:r>
            <a:r>
              <a:rPr lang="en-US" b="1" dirty="0" smtClean="0"/>
              <a:t> MD </a:t>
            </a:r>
            <a:r>
              <a:rPr lang="en-US" b="1" dirty="0" err="1" smtClean="0"/>
              <a:t>sim</a:t>
            </a:r>
            <a:r>
              <a:rPr lang="en-US" b="1" dirty="0" smtClean="0"/>
              <a:t>.</a:t>
            </a:r>
            <a:endParaRPr lang="en-US" b="1" dirty="0"/>
          </a:p>
          <a:p>
            <a:r>
              <a:rPr lang="en-US" sz="1600" dirty="0">
                <a:hlinkClick r:id="rId6"/>
              </a:rPr>
              <a:t>http://dare.cct.lsu.edu/dare</a:t>
            </a:r>
            <a:r>
              <a:rPr lang="en-US" sz="1600" dirty="0" smtClean="0">
                <a:hlinkClick r:id="rId6"/>
              </a:rPr>
              <a:t>-hthp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600" b="1" dirty="0" smtClean="0"/>
              <a:t>DARE-NGS :    </a:t>
            </a:r>
          </a:p>
          <a:p>
            <a:r>
              <a:rPr lang="en-US" sz="1600" dirty="0" smtClean="0">
                <a:hlinkClick r:id="rId7"/>
              </a:rPr>
              <a:t>http://dare.cct.lsu.edu/dare-ngs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642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65" y="1953621"/>
            <a:ext cx="5012266" cy="2895244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Relatively larger memory and disk space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Multi-threading support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Low-memory option (index file splitting)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Pipeline (index, match, 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and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step) and extensible (e.g. BFAST-BWA for paired-end, and more)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Task Level concurrency (Data fragmentation of Reads and Chromosomes, different spaced seeds (match step), parallel task runs (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5739343" y="2269067"/>
            <a:ext cx="3174471" cy="27618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TextBox 6"/>
          <p:cNvSpPr txBox="1"/>
          <p:nvPr/>
        </p:nvSpPr>
        <p:spPr>
          <a:xfrm>
            <a:off x="76975" y="5662513"/>
            <a:ext cx="4741627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Dynamic execution : target species, NGS protocol, multi-core, cluster environment, disk space, main memory, and task level </a:t>
            </a:r>
            <a:r>
              <a:rPr lang="en-US" sz="1600" dirty="0" err="1" smtClean="0"/>
              <a:t>parllelism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765001" y="1851358"/>
            <a:ext cx="3145613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Workflow for bfast match step</a:t>
            </a:r>
            <a:endParaRPr lang="en-US" sz="1600" dirty="0"/>
          </a:p>
        </p:txBody>
      </p:sp>
      <p:sp>
        <p:nvSpPr>
          <p:cNvPr id="24" name="Down Arrow 23"/>
          <p:cNvSpPr/>
          <p:nvPr/>
        </p:nvSpPr>
        <p:spPr>
          <a:xfrm>
            <a:off x="2040569" y="4949448"/>
            <a:ext cx="1172218" cy="5853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818602" y="5242147"/>
            <a:ext cx="4210268" cy="1512970"/>
            <a:chOff x="182607" y="1417638"/>
            <a:chExt cx="8124347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445432" y="1658871"/>
              <a:ext cx="3181658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</a:t>
              </a:r>
            </a:p>
            <a:p>
              <a:pPr algn="ctr"/>
              <a:r>
                <a:rPr lang="en-US" sz="1200" dirty="0" smtClean="0"/>
                <a:t>(Bfast)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</a:t>
              </a:r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182607" y="2505364"/>
              <a:ext cx="2461299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544886" y="1934489"/>
              <a:ext cx="323272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2914338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7629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971275"/>
            <a:ext cx="6405583" cy="7353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1800" dirty="0" smtClean="0">
                <a:solidFill>
                  <a:srgbClr val="FF0000"/>
                </a:solidFill>
              </a:rPr>
              <a:t>Human Genome (HG18) and </a:t>
            </a:r>
            <a:r>
              <a:rPr lang="en-US" sz="1800" dirty="0" err="1" smtClean="0">
                <a:solidFill>
                  <a:srgbClr val="FF0000"/>
                </a:solidFill>
              </a:rPr>
              <a:t>Burkerholderia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Glumae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1800" dirty="0" smtClean="0"/>
              <a:t>Prokaryote vs. Eukaryote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86920770"/>
              </p:ext>
            </p:extLst>
          </p:nvPr>
        </p:nvGraphicFramePr>
        <p:xfrm>
          <a:off x="445196" y="2831292"/>
          <a:ext cx="8278643" cy="27976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08964"/>
                <a:gridCol w="2196832"/>
                <a:gridCol w="1923255"/>
                <a:gridCol w="1849592"/>
              </a:tblGrid>
              <a:tr h="73519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</a:t>
                      </a:r>
                      <a:r>
                        <a:rPr lang="en-US" sz="1600" dirty="0" err="1" smtClean="0"/>
                        <a:t>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HG18-Chr21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3Gbp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 </a:t>
                      </a:r>
                      <a:r>
                        <a:rPr lang="en-US" sz="1600" baseline="0" dirty="0" err="1" smtClean="0"/>
                        <a:t>Volumn</a:t>
                      </a:r>
                      <a:r>
                        <a:rPr lang="en-US" sz="1600" baseline="30000" dirty="0" err="1" smtClean="0"/>
                        <a:t>a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Memory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7901" y="5690719"/>
            <a:ext cx="8211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0643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381575" y="2335323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2839821" y="2335323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5644844" y="2369189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5" y="40115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993822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961584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0125" y="1912435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3086025" y="4792254"/>
            <a:ext cx="2609618" cy="18267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0125" y="4456301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803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72233987"/>
              </p:ext>
            </p:extLst>
          </p:nvPr>
        </p:nvGraphicFramePr>
        <p:xfrm>
          <a:off x="307010" y="2458431"/>
          <a:ext cx="4998609" cy="5639744"/>
        </p:xfrm>
        <a:graphic>
          <a:graphicData uri="http://schemas.openxmlformats.org/drawingml/2006/table">
            <a:tbl>
              <a:tblPr/>
              <a:tblGrid>
                <a:gridCol w="1215702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</a:tblGrid>
              <a:tr h="230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Prepare Read files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0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.csfasta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.qual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nodes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1037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matching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threads per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8135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11513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0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local alignment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2087.6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72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Post Process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3615" y="1939988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anger.tacc.utexas.edu</a:t>
            </a:r>
            <a:r>
              <a:rPr lang="en-US" dirty="0" smtClean="0"/>
              <a:t>/</a:t>
            </a:r>
            <a:r>
              <a:rPr lang="en-US" dirty="0" err="1" smtClean="0"/>
              <a:t>qb.loni.org</a:t>
            </a:r>
            <a:endParaRPr lang="en-US" dirty="0"/>
          </a:p>
        </p:txBody>
      </p:sp>
      <p:pic>
        <p:nvPicPr>
          <p:cNvPr id="5" name="Picture 4" descr="workfl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5574115" y="1939988"/>
            <a:ext cx="3383783" cy="425036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4078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Summary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33921" y="1958191"/>
            <a:ext cx="88063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DARE framework and DARE-NGS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Non-invasive runtime environment for life science 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Lightweight, extensible, and full-fledge gateway template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SAGA/BigJob (distributed, scale-out, and extensible for large scale distributed data)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3371380"/>
            <a:ext cx="480794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Distributed data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Reference genome index files : HG18 : 130 GB, </a:t>
            </a:r>
            <a:r>
              <a:rPr lang="en-US" sz="1600" dirty="0" err="1" smtClean="0"/>
              <a:t>B.Glumae</a:t>
            </a:r>
            <a:r>
              <a:rPr lang="en-US" sz="1600" dirty="0" smtClean="0"/>
              <a:t> :447 MB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Short read files :  e.g. 9 GB (about 2 min from local to QB using </a:t>
            </a:r>
            <a:r>
              <a:rPr lang="en-US" sz="1600" dirty="0" err="1" smtClean="0"/>
              <a:t>GridFTP</a:t>
            </a:r>
            <a:r>
              <a:rPr lang="en-US" sz="1600" dirty="0" smtClean="0"/>
              <a:t>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01987891"/>
              </p:ext>
            </p:extLst>
          </p:nvPr>
        </p:nvGraphicFramePr>
        <p:xfrm>
          <a:off x="5041870" y="3769805"/>
          <a:ext cx="3998445" cy="1554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277"/>
                <a:gridCol w="930041"/>
                <a:gridCol w="1085048"/>
                <a:gridCol w="88207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91922" y="3358923"/>
            <a:ext cx="279399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326585"/>
            <a:ext cx="8522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Interoperability </a:t>
            </a:r>
            <a:r>
              <a:rPr lang="en-US" sz="1600" dirty="0"/>
              <a:t>between grids and clouds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HPC-</a:t>
            </a:r>
            <a:r>
              <a:rPr lang="en-US" sz="1600" dirty="0" smtClean="0"/>
              <a:t>HTC :  </a:t>
            </a:r>
            <a:r>
              <a:rPr lang="en-US" sz="1600" dirty="0"/>
              <a:t>EGEE-TG[-NAREGI] / HPC-</a:t>
            </a:r>
            <a:r>
              <a:rPr lang="en-US" sz="1600" dirty="0" smtClean="0"/>
              <a:t>HTC, KEK</a:t>
            </a:r>
            <a:r>
              <a:rPr lang="en-US" sz="1600" dirty="0"/>
              <a:t>/NAREGI-TG /HPC-</a:t>
            </a:r>
            <a:r>
              <a:rPr lang="en-US" sz="1600" dirty="0" smtClean="0"/>
              <a:t>HTC, </a:t>
            </a:r>
            <a:r>
              <a:rPr lang="en-US" sz="1600" dirty="0" err="1" smtClean="0"/>
              <a:t>ExTENCI</a:t>
            </a:r>
            <a:r>
              <a:rPr lang="en-US" sz="1600" dirty="0" smtClean="0"/>
              <a:t> </a:t>
            </a:r>
            <a:r>
              <a:rPr lang="en-US" sz="1600" dirty="0"/>
              <a:t>[TG-OSG] /HPC-</a:t>
            </a:r>
            <a:r>
              <a:rPr lang="en-US" sz="1600" dirty="0" smtClean="0"/>
              <a:t>HPC, TG</a:t>
            </a:r>
            <a:r>
              <a:rPr lang="en-US" sz="1600" dirty="0"/>
              <a:t>-</a:t>
            </a:r>
            <a:r>
              <a:rPr lang="en-US" sz="1600" dirty="0" smtClean="0"/>
              <a:t>DEISA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HPC-Cloud</a:t>
            </a:r>
            <a:r>
              <a:rPr lang="en-US" sz="1600" dirty="0"/>
              <a:t> </a:t>
            </a:r>
            <a:endParaRPr lang="en-US" sz="1600" dirty="0" smtClean="0"/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GANGA</a:t>
            </a:r>
            <a:r>
              <a:rPr lang="en-US" sz="1600" dirty="0"/>
              <a:t>/DIANE </a:t>
            </a:r>
            <a:r>
              <a:rPr lang="en-US" sz="1600" dirty="0" smtClean="0"/>
              <a:t>integration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7529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445964" y="1892190"/>
            <a:ext cx="6969902" cy="45763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003907" y="3464053"/>
            <a:ext cx="923678" cy="62682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927585" y="4206350"/>
            <a:ext cx="874196" cy="758793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818276" y="4965143"/>
            <a:ext cx="428849" cy="428882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94526" y="2296813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94526" y="2402063"/>
            <a:ext cx="853749" cy="3691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80054329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  <a:endParaRPr lang="en-US" sz="2900" b="1" dirty="0" smtClean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	NSF HPCOPS, </a:t>
            </a: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Cybertools</a:t>
            </a:r>
            <a:r>
              <a:rPr lang="en-US" sz="2900" smtClean="0">
                <a:latin typeface="Calibri" charset="0"/>
                <a:ea typeface="ＭＳ Ｐゴシック" charset="0"/>
                <a:cs typeface="ＭＳ Ｐゴシック" charset="0"/>
              </a:rPr>
              <a:t>, NIH, 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UK-EPSRC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D&amp;D: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Hartmut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Kaiser, Ole Weidner, Andre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Merzky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Joohyun Kim, Lukasz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Lacinski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João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Abecasis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Chris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Bety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Rodriguez-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Milla</a:t>
            </a:r>
            <a:endParaRPr lang="en-US" sz="2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Users: Andre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Luckow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Yaakoub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el-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Khamra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Kate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Stamou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Cybertools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Abhinav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Thota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Jeff, N. Kim),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Owain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Kenway</a:t>
            </a:r>
            <a:endParaRPr lang="en-US" sz="2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Google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SoC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: Michael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Saurabh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Sehgal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Miklos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Erdelyi</a:t>
            </a:r>
            <a:endParaRPr lang="en-US" sz="2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Watase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(KEK)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Parashar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Omer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Rana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Jon </a:t>
            </a: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  <a:endParaRPr lang="en-US" sz="29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Collaboration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Jong Hyun Ham (Plant Pathology and Crop Physiology, LSU) B. </a:t>
            </a: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Glumae</a:t>
            </a:r>
            <a:endParaRPr lang="en-US" sz="29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Tuomo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Rankinen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 (Human Genome Lab, PBRC) Human Exome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Genome Core Facility, PBRC</a:t>
            </a: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spcBef>
                <a:spcPts val="200"/>
              </a:spcBef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(LBRN)</a:t>
            </a: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9508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264045"/>
            <a:ext cx="8798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E. R. </a:t>
            </a:r>
            <a:r>
              <a:rPr lang="en-US" sz="1600" dirty="0" err="1" smtClean="0"/>
              <a:t>Mardis</a:t>
            </a:r>
            <a:r>
              <a:rPr lang="en-US" sz="1600" dirty="0" smtClean="0"/>
              <a:t>, The impact of next-generation sequencing technology on genetics, Trends in Genetics, 24, 133 (2008)</a:t>
            </a:r>
            <a:endParaRPr lang="en-US" sz="1600" dirty="0"/>
          </a:p>
        </p:txBody>
      </p:sp>
      <p:pic>
        <p:nvPicPr>
          <p:cNvPr id="10" name="Picture 9" descr="illumi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639619" y="1889078"/>
            <a:ext cx="5336914" cy="4173572"/>
          </a:xfrm>
          <a:prstGeom prst="rect">
            <a:avLst/>
          </a:prstGeom>
        </p:spPr>
      </p:pic>
      <p:pic>
        <p:nvPicPr>
          <p:cNvPr id="11" name="Picture 10" descr="NGS-comp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92919" y="1908862"/>
            <a:ext cx="8280400" cy="20447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1884297" y="3970057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995805" y="4569251"/>
            <a:ext cx="2259713" cy="4453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9084649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200" y="1956302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3467826" y="5830249"/>
            <a:ext cx="546632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Excavating the Functional Landscape of Bacterial Cells”</a:t>
            </a:r>
          </a:p>
          <a:p>
            <a:r>
              <a:rPr lang="en-US" sz="1400" b="1" dirty="0" smtClean="0"/>
              <a:t>Howard Ochman and Rahul Raghavan, Science, 27 Nov. 2009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31" y="2391303"/>
            <a:ext cx="6699636" cy="322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Dynamic gene expression and regulation mechanism (cell development and differentiation) : infection, immune response, cancer, epigenetics, gene localization, other diseases, ….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461" y="4271215"/>
            <a:ext cx="5932917" cy="2628960"/>
          </a:xfrm>
          <a:prstGeom prst="rightArrow">
            <a:avLst>
              <a:gd name="adj1" fmla="val 50000"/>
              <a:gd name="adj2" fmla="val 48808"/>
            </a:avLst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Dynamic gene expression and regulation </a:t>
            </a:r>
            <a:r>
              <a:rPr lang="en-US" sz="1600" dirty="0" smtClean="0"/>
              <a:t>mechanism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(cell development and differentiation) : infection</a:t>
            </a:r>
            <a:r>
              <a:rPr lang="en-US" sz="1600" dirty="0" smtClean="0"/>
              <a:t>,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immune response, cancer, epigenetics, gene localization, </a:t>
            </a:r>
            <a:r>
              <a:rPr lang="en-US" sz="1600" dirty="0" smtClean="0"/>
              <a:t>other </a:t>
            </a:r>
            <a:r>
              <a:rPr lang="en-US" sz="1600" dirty="0"/>
              <a:t>diseases, ….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17299" y="5157156"/>
            <a:ext cx="2391666" cy="70788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 Black"/>
                <a:cs typeface="Arial Black"/>
              </a:rPr>
              <a:t>Data- Intensive Computing</a:t>
            </a:r>
            <a:endParaRPr lang="en-US" sz="2000" dirty="0">
              <a:latin typeface="Arial Black"/>
              <a:cs typeface="Arial Black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0849" y="3441279"/>
            <a:ext cx="1200128" cy="829936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931782" y="2532112"/>
            <a:ext cx="1319541" cy="437080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515031" y="2599662"/>
            <a:ext cx="1200128" cy="239134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8414209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133" y="1868440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616634" y="2359625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7165" y="6094581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49588048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79891" y="2512921"/>
            <a:ext cx="3176217" cy="4588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WGS, CHIP-</a:t>
            </a:r>
            <a:r>
              <a:rPr lang="en-US" kern="1200" dirty="0" err="1" smtClean="0"/>
              <a:t>Seq</a:t>
            </a:r>
            <a:r>
              <a:rPr lang="en-US" kern="1200" dirty="0" smtClean="0"/>
              <a:t>, RNA-</a:t>
            </a:r>
            <a:r>
              <a:rPr lang="en-US" kern="1200" dirty="0" err="1" smtClean="0"/>
              <a:t>Seq</a:t>
            </a:r>
            <a:r>
              <a:rPr lang="en-US" kern="1200" dirty="0" smtClean="0"/>
              <a:t>: Billions Short Reads</a:t>
            </a:r>
            <a:endParaRPr lang="en-US" kern="1200" dirty="0"/>
          </a:p>
        </p:txBody>
      </p:sp>
      <p:sp>
        <p:nvSpPr>
          <p:cNvPr id="9" name="Rounded Rectangle 8"/>
          <p:cNvSpPr/>
          <p:nvPr/>
        </p:nvSpPr>
        <p:spPr>
          <a:xfrm>
            <a:off x="3009750" y="3510039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Mapping</a:t>
            </a:r>
            <a:endParaRPr lang="en-US" kern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4861579" y="3543114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De Novo Assembly</a:t>
            </a:r>
            <a:endParaRPr lang="en-US" kern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2579078" y="4656748"/>
            <a:ext cx="2156563" cy="12111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Gene Finding/Identification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Coding Gene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Non-coding RNA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Motif Finding</a:t>
            </a:r>
            <a:endParaRPr lang="en-US" sz="1400" kern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80936" y="4656748"/>
            <a:ext cx="2439527" cy="114934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Genome Variation: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SNP, </a:t>
            </a:r>
            <a:r>
              <a:rPr lang="en-US" sz="1400" kern="1200" dirty="0" err="1" smtClean="0"/>
              <a:t>InDel</a:t>
            </a:r>
            <a:r>
              <a:rPr lang="en-US" sz="1400" kern="1200" dirty="0" smtClean="0"/>
              <a:t>, CNV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Comparative Genomics, Epigenetics</a:t>
            </a:r>
            <a:endParaRPr lang="en-US" sz="1400" kern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6356109" y="4722921"/>
            <a:ext cx="1283429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err="1" smtClean="0"/>
              <a:t>Transcriptome</a:t>
            </a:r>
            <a:r>
              <a:rPr lang="en-US" sz="1600" kern="1200" dirty="0" smtClean="0"/>
              <a:t> Analysis </a:t>
            </a:r>
          </a:p>
          <a:p>
            <a:pPr algn="ctr"/>
            <a:r>
              <a:rPr lang="en-US" sz="1600" kern="1200" dirty="0" smtClean="0"/>
              <a:t>(RNA-</a:t>
            </a:r>
            <a:r>
              <a:rPr lang="en-US" sz="1600" kern="1200" dirty="0" err="1" smtClean="0"/>
              <a:t>seq</a:t>
            </a:r>
            <a:r>
              <a:rPr lang="en-US" sz="1600" kern="1200" dirty="0" smtClean="0"/>
              <a:t>, </a:t>
            </a:r>
            <a:r>
              <a:rPr lang="en-US" sz="1600" kern="1200" dirty="0" err="1" smtClean="0"/>
              <a:t>ChIP-seq</a:t>
            </a:r>
            <a:r>
              <a:rPr lang="en-US" sz="1600" kern="1200" dirty="0" smtClean="0"/>
              <a:t>)</a:t>
            </a:r>
            <a:endParaRPr lang="en-US" sz="1600" kern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7854725" y="4691274"/>
            <a:ext cx="1062507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Exome Analysis</a:t>
            </a:r>
            <a:endParaRPr lang="en-US" sz="1600" kern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4861578" y="4691274"/>
            <a:ext cx="1332113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Whole Genome Analysis (WGS)</a:t>
            </a:r>
            <a:endParaRPr lang="en-US" sz="1600" kern="1200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4588014" y="3273171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565944" y="4370330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9551" y="6235380"/>
            <a:ext cx="8777681" cy="622620"/>
          </a:xfrm>
          <a:prstGeom prst="rect">
            <a:avLst/>
          </a:prstGeom>
          <a:solidFill>
            <a:schemeClr val="accent6">
              <a:alpha val="89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Functional Annotation, Pathway Analysis – Cell Development &amp; Differentiation, Host-Pathogen interaction, Biomedical research </a:t>
            </a:r>
            <a:endParaRPr lang="en-US" sz="1600" kern="1200" dirty="0"/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4591362" y="6019958"/>
            <a:ext cx="429291" cy="1555"/>
          </a:xfrm>
          <a:prstGeom prst="line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08880" y="1936172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5013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4256267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(Microbial System)</a:t>
            </a:r>
            <a:endParaRPr lang="en-US" sz="2000" kern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62708" y="2523067"/>
            <a:ext cx="8668559" cy="3923626"/>
            <a:chOff x="226625" y="1112832"/>
            <a:chExt cx="9038471" cy="5559611"/>
          </a:xfrm>
        </p:grpSpPr>
        <p:sp>
          <p:nvSpPr>
            <p:cNvPr id="22" name="Round Diagonal Corner Rectangle 21"/>
            <p:cNvSpPr/>
            <p:nvPr/>
          </p:nvSpPr>
          <p:spPr>
            <a:xfrm>
              <a:off x="3136759" y="1112832"/>
              <a:ext cx="3247685" cy="68957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NGS Sequencing Data</a:t>
              </a:r>
            </a:p>
            <a:p>
              <a:pPr algn="ctr"/>
              <a:r>
                <a:rPr lang="en-US" kern="1200" dirty="0" smtClean="0"/>
                <a:t>(WGS/RNA-</a:t>
              </a:r>
              <a:r>
                <a:rPr lang="en-US" kern="1200" dirty="0" err="1" smtClean="0"/>
                <a:t>seq/CHIP-seq</a:t>
              </a:r>
              <a:r>
                <a:rPr lang="en-US" kern="1200" dirty="0" smtClean="0"/>
                <a:t>)</a:t>
              </a:r>
              <a:endParaRPr lang="en-US" kern="1200" dirty="0"/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293340" y="2594343"/>
              <a:ext cx="2590457" cy="68275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Sequence</a:t>
              </a:r>
              <a:endParaRPr lang="en-US" kern="1200" dirty="0"/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330138" y="4125859"/>
              <a:ext cx="2553659" cy="54399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Annotated Genes</a:t>
              </a: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1881378" y="5901288"/>
              <a:ext cx="2004838" cy="771155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Structure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2376042" y="1802401"/>
              <a:ext cx="1111920" cy="690201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1071056" y="3667164"/>
              <a:ext cx="780144" cy="1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61130" y="4669858"/>
              <a:ext cx="1233053" cy="11560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 Diagonal Corner Rectangle 28"/>
            <p:cNvSpPr/>
            <p:nvPr/>
          </p:nvSpPr>
          <p:spPr>
            <a:xfrm>
              <a:off x="6968938" y="5880483"/>
              <a:ext cx="2004838" cy="79196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Function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886216" y="6313777"/>
              <a:ext cx="3082722" cy="158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 Diagonal Corner Rectangle 30"/>
            <p:cNvSpPr/>
            <p:nvPr/>
          </p:nvSpPr>
          <p:spPr>
            <a:xfrm>
              <a:off x="3487962" y="2623240"/>
              <a:ext cx="2590457" cy="653853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err="1" smtClean="0"/>
                <a:t>Transcriptome</a:t>
              </a:r>
              <a:r>
                <a:rPr lang="en-US" kern="1200" dirty="0" smtClean="0"/>
                <a:t> Sequences</a:t>
              </a:r>
              <a:endParaRPr lang="en-US" kern="12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0800000" flipV="1">
              <a:off x="3593409" y="4669858"/>
              <a:ext cx="1188992" cy="115600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 Diagonal Corner Rectangle 32"/>
            <p:cNvSpPr/>
            <p:nvPr/>
          </p:nvSpPr>
          <p:spPr>
            <a:xfrm>
              <a:off x="3593407" y="4180479"/>
              <a:ext cx="2590457" cy="48937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Identified Genes</a:t>
              </a:r>
              <a:endParaRPr lang="en-US" kern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76041" y="5108004"/>
              <a:ext cx="4576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Structure Modeling/Structure Database Search</a:t>
              </a:r>
              <a:endParaRPr lang="en-US" kern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6417" y="5838708"/>
              <a:ext cx="24673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Docking/Binding Affinity</a:t>
              </a:r>
              <a:endParaRPr lang="en-US" kern="12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5400000">
              <a:off x="4392551" y="3735217"/>
              <a:ext cx="917837" cy="1588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26625" y="3431724"/>
              <a:ext cx="9038471" cy="47971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kern="1200" dirty="0" smtClean="0"/>
                <a:t>Coding Gene Finding/ncRNA Finding/DNA motif Finding/Gene Annotation/variation</a:t>
              </a:r>
              <a:endParaRPr lang="en-US" sz="1600" kern="12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6200000" flipH="1">
              <a:off x="4386430" y="2109872"/>
              <a:ext cx="791942" cy="234794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51360" y="1938606"/>
              <a:ext cx="19993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Assembly/Mapping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6447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6413649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 </a:t>
            </a:r>
            <a:r>
              <a:rPr lang="en-US" sz="2000" kern="1200" dirty="0" err="1" smtClean="0"/>
              <a:t>Burkerholderia</a:t>
            </a:r>
            <a:r>
              <a:rPr lang="en-US" sz="2000" kern="1200" dirty="0" smtClean="0"/>
              <a:t> </a:t>
            </a:r>
            <a:r>
              <a:rPr lang="en-US" sz="2000" kern="1200" dirty="0" err="1" smtClean="0"/>
              <a:t>Glumae</a:t>
            </a:r>
            <a:r>
              <a:rPr lang="en-US" sz="2000" kern="1200" dirty="0" smtClean="0"/>
              <a:t>, A Rice Pathogen – An Era of </a:t>
            </a:r>
            <a:r>
              <a:rPr lang="en-US" sz="2000" kern="1200" dirty="0" err="1" smtClean="0"/>
              <a:t>Structral</a:t>
            </a:r>
            <a:r>
              <a:rPr lang="en-US" sz="2000" kern="1200" dirty="0" smtClean="0"/>
              <a:t> </a:t>
            </a:r>
            <a:r>
              <a:rPr lang="en-US" sz="2000" kern="1200" dirty="0" err="1" smtClean="0"/>
              <a:t>Bioinforamtics</a:t>
            </a:r>
            <a:endParaRPr lang="en-US" sz="2000" kern="1200" dirty="0"/>
          </a:p>
        </p:txBody>
      </p:sp>
      <p:pic>
        <p:nvPicPr>
          <p:cNvPr id="3" name="Picture 2" descr="CH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76516" y="2590039"/>
            <a:ext cx="3495930" cy="3495930"/>
          </a:xfrm>
          <a:prstGeom prst="rect">
            <a:avLst/>
          </a:prstGeom>
        </p:spPr>
      </p:pic>
      <p:pic>
        <p:nvPicPr>
          <p:cNvPr id="4" name="Picture 3" descr="TofR-model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872568" y="2938698"/>
            <a:ext cx="4041246" cy="2756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516" y="6182593"/>
            <a:ext cx="338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Mapping Result of NGS Data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68597" y="5799705"/>
            <a:ext cx="4479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Homology-based 3D modeling of </a:t>
            </a:r>
            <a:r>
              <a:rPr lang="en-US" dirty="0" err="1" smtClean="0"/>
              <a:t>TofR</a:t>
            </a:r>
            <a:r>
              <a:rPr lang="en-US" dirty="0" smtClean="0"/>
              <a:t> (Virulence Factor Associated Transcription Factor gene)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74195" y="2938698"/>
            <a:ext cx="3460034" cy="2273877"/>
            <a:chOff x="874195" y="2938698"/>
            <a:chExt cx="3460034" cy="2273877"/>
          </a:xfrm>
        </p:grpSpPr>
        <p:pic>
          <p:nvPicPr>
            <p:cNvPr id="9" name="Picture 8" descr="chr1-gi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2149829" y="2938698"/>
              <a:ext cx="2184400" cy="1701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874195" y="4640498"/>
              <a:ext cx="692759" cy="5720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874195" y="2938698"/>
              <a:ext cx="1275634" cy="1701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566954" y="4640498"/>
              <a:ext cx="2767275" cy="5720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1022644" y="3464053"/>
            <a:ext cx="2243218" cy="197946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64320" y="4426057"/>
            <a:ext cx="1199415" cy="0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187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9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saga_theme.thmx</Template>
  <TotalTime>8338</TotalTime>
  <Words>2672</Words>
  <Application>Microsoft Macintosh PowerPoint</Application>
  <PresentationFormat>On-screen Show (4:3)</PresentationFormat>
  <Paragraphs>432</Paragraphs>
  <Slides>30</Slides>
  <Notes>11</Notes>
  <HiddenSlides>0</HiddenSlides>
  <MMClips>0</MMClips>
  <ScaleCrop>false</ScaleCrop>
  <HeadingPairs>
    <vt:vector size="4" baseType="variant">
      <vt:variant>
        <vt:lpstr>Design Template</vt:lpstr>
      </vt:variant>
      <vt:variant>
        <vt:i4>15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saga_theme</vt:lpstr>
      <vt:lpstr>Nouvelle présentation</vt:lpstr>
      <vt:lpstr>1_Perspective</vt:lpstr>
      <vt:lpstr>2_Perspective</vt:lpstr>
      <vt:lpstr>4_Perspective</vt:lpstr>
      <vt:lpstr>1_saga_theme</vt:lpstr>
      <vt:lpstr>1_Nouvelle présentation</vt:lpstr>
      <vt:lpstr>3_Perspective</vt:lpstr>
      <vt:lpstr>5_Perspective</vt:lpstr>
      <vt:lpstr>6_Perspective</vt:lpstr>
      <vt:lpstr>2_saga_theme</vt:lpstr>
      <vt:lpstr>2_Nouvelle présentation</vt:lpstr>
      <vt:lpstr>7_Perspective</vt:lpstr>
      <vt:lpstr>8_Perspective</vt:lpstr>
      <vt:lpstr>9_Perspective</vt:lpstr>
      <vt:lpstr>   Joohyun Kim, Sharath Maddineni, Shantenu Jha Center for Computation and Technology (CCT) Louisiana State University </vt:lpstr>
      <vt:lpstr>Content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Distributed Computing: Solution or Another Complexity?</vt:lpstr>
      <vt:lpstr>Distributed Computing: Solution or Another Complexity?</vt:lpstr>
      <vt:lpstr>Distributed Computing : Solution or Another Complexity?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 DARE Framework: Built upon SAGA-BigJob </vt:lpstr>
      <vt:lpstr>DARE Framework: Built upon SAGA-BigJob</vt:lpstr>
      <vt:lpstr>DARE Framework: Built upon SAGA-BigJob</vt:lpstr>
      <vt:lpstr>DARE Framework: Built upon SAGA-BigJob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Summary</vt:lpstr>
      <vt:lpstr>Acknowledgements</vt:lpstr>
    </vt:vector>
  </TitlesOfParts>
  <Company>LSU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Shantenu Jha</cp:lastModifiedBy>
  <cp:revision>179</cp:revision>
  <dcterms:created xsi:type="dcterms:W3CDTF">2011-04-15T01:29:57Z</dcterms:created>
  <dcterms:modified xsi:type="dcterms:W3CDTF">2011-04-15T01:32:01Z</dcterms:modified>
</cp:coreProperties>
</file>